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9"/>
  </p:notesMasterIdLst>
  <p:sldIdLst>
    <p:sldId id="289" r:id="rId2"/>
    <p:sldId id="256" r:id="rId3"/>
    <p:sldId id="310" r:id="rId4"/>
    <p:sldId id="311" r:id="rId5"/>
    <p:sldId id="312" r:id="rId6"/>
    <p:sldId id="313" r:id="rId7"/>
    <p:sldId id="314" r:id="rId8"/>
    <p:sldId id="260" r:id="rId9"/>
    <p:sldId id="261" r:id="rId10"/>
    <p:sldId id="275" r:id="rId11"/>
    <p:sldId id="257" r:id="rId12"/>
    <p:sldId id="258" r:id="rId13"/>
    <p:sldId id="268" r:id="rId14"/>
    <p:sldId id="291" r:id="rId15"/>
    <p:sldId id="269" r:id="rId16"/>
    <p:sldId id="290" r:id="rId17"/>
    <p:sldId id="294" r:id="rId18"/>
    <p:sldId id="304" r:id="rId19"/>
    <p:sldId id="306" r:id="rId20"/>
    <p:sldId id="305" r:id="rId21"/>
    <p:sldId id="307" r:id="rId22"/>
    <p:sldId id="309" r:id="rId23"/>
    <p:sldId id="308" r:id="rId24"/>
    <p:sldId id="259" r:id="rId25"/>
    <p:sldId id="262" r:id="rId26"/>
    <p:sldId id="266" r:id="rId27"/>
    <p:sldId id="297" r:id="rId28"/>
    <p:sldId id="267" r:id="rId29"/>
    <p:sldId id="298" r:id="rId30"/>
    <p:sldId id="276" r:id="rId31"/>
    <p:sldId id="277" r:id="rId32"/>
    <p:sldId id="279" r:id="rId33"/>
    <p:sldId id="278" r:id="rId34"/>
    <p:sldId id="316" r:id="rId35"/>
    <p:sldId id="273" r:id="rId36"/>
    <p:sldId id="265" r:id="rId37"/>
    <p:sldId id="271" r:id="rId38"/>
    <p:sldId id="274" r:id="rId39"/>
    <p:sldId id="272" r:id="rId40"/>
    <p:sldId id="283" r:id="rId41"/>
    <p:sldId id="285" r:id="rId42"/>
    <p:sldId id="286" r:id="rId43"/>
    <p:sldId id="263" r:id="rId44"/>
    <p:sldId id="264" r:id="rId45"/>
    <p:sldId id="280" r:id="rId46"/>
    <p:sldId id="296" r:id="rId47"/>
    <p:sldId id="281" r:id="rId48"/>
    <p:sldId id="293" r:id="rId49"/>
    <p:sldId id="282" r:id="rId50"/>
    <p:sldId id="295" r:id="rId51"/>
    <p:sldId id="302" r:id="rId52"/>
    <p:sldId id="315" r:id="rId53"/>
    <p:sldId id="292" r:id="rId54"/>
    <p:sldId id="300" r:id="rId55"/>
    <p:sldId id="299" r:id="rId56"/>
    <p:sldId id="301" r:id="rId57"/>
    <p:sldId id="303" r:id="rId5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wight Johnson" initials="DJ" lastIdx="3" clrIdx="0">
    <p:extLst>
      <p:ext uri="{19B8F6BF-5375-455C-9EA6-DF929625EA0E}">
        <p15:presenceInfo xmlns:p15="http://schemas.microsoft.com/office/powerpoint/2012/main" userId="a97419a82f882de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6" autoAdjust="0"/>
    <p:restoredTop sz="92147" autoAdjust="0"/>
  </p:normalViewPr>
  <p:slideViewPr>
    <p:cSldViewPr snapToGrid="0">
      <p:cViewPr varScale="1">
        <p:scale>
          <a:sx n="100" d="100"/>
          <a:sy n="100" d="100"/>
        </p:scale>
        <p:origin x="990" y="96"/>
      </p:cViewPr>
      <p:guideLst/>
    </p:cSldViewPr>
  </p:slideViewPr>
  <p:outlineViewPr>
    <p:cViewPr>
      <p:scale>
        <a:sx n="33" d="100"/>
        <a:sy n="33" d="100"/>
      </p:scale>
      <p:origin x="0" y="-1170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93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0-09T11:42:01.320" idx="3">
    <p:pos x="10" y="10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0-09T11:42:01.320" idx="3">
    <p:pos x="10" y="10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5-22T18:25:35.354" idx="2">
    <p:pos x="10" y="10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94D3A-34ED-4C35-BD5C-5EF456FAF343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8D6FD5-DE55-4A61-8CD6-891987AAE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409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What type of scanner do you have?</a:t>
            </a:r>
          </a:p>
          <a:p>
            <a:endParaRPr lang="en-US" sz="2000" dirty="0"/>
          </a:p>
          <a:p>
            <a:r>
              <a:rPr lang="en-US" sz="2000" dirty="0"/>
              <a:t>Are you thinking about an upgrade?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814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What type of scanner do you have?</a:t>
            </a:r>
          </a:p>
          <a:p>
            <a:endParaRPr lang="en-US" sz="2000" dirty="0"/>
          </a:p>
          <a:p>
            <a:r>
              <a:rPr lang="en-US" sz="2000" dirty="0"/>
              <a:t>Are you thinking about an upgrade?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730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What type of scanner do you have?</a:t>
            </a:r>
          </a:p>
          <a:p>
            <a:endParaRPr lang="en-US" sz="2000" dirty="0"/>
          </a:p>
          <a:p>
            <a:r>
              <a:rPr lang="en-US" sz="2000" dirty="0"/>
              <a:t>Are you thinking about an upgrade?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456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What type of scanner do you have?</a:t>
            </a:r>
          </a:p>
          <a:p>
            <a:endParaRPr lang="en-US" sz="2000" dirty="0"/>
          </a:p>
          <a:p>
            <a:r>
              <a:rPr lang="en-US" sz="2000" dirty="0"/>
              <a:t>Are you thinking about an upgrade?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99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All scanners help digitize memories</a:t>
            </a:r>
          </a:p>
          <a:p>
            <a:endParaRPr lang="en-US" sz="2000" dirty="0"/>
          </a:p>
          <a:p>
            <a:r>
              <a:rPr lang="en-US" sz="2000" dirty="0"/>
              <a:t>Photos, documents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730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b="1" dirty="0"/>
              <a:t>Robin</a:t>
            </a:r>
            <a:r>
              <a:rPr lang="en-US" sz="2000" dirty="0"/>
              <a:t> used for Genealogy and talked me into one</a:t>
            </a:r>
          </a:p>
          <a:p>
            <a:endParaRPr lang="en-US" sz="2000" dirty="0"/>
          </a:p>
          <a:p>
            <a:r>
              <a:rPr lang="en-US" sz="2000" dirty="0"/>
              <a:t>Scanning recipes</a:t>
            </a:r>
          </a:p>
          <a:p>
            <a:endParaRPr lang="en-US" sz="2000" dirty="0"/>
          </a:p>
          <a:p>
            <a:r>
              <a:rPr lang="en-US" sz="2000" dirty="0"/>
              <a:t>News articles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4221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0258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Scanning books or magazine without ripping pages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730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Scanning photos</a:t>
            </a:r>
          </a:p>
          <a:p>
            <a:endParaRPr lang="en-US" sz="2000" dirty="0"/>
          </a:p>
          <a:p>
            <a:r>
              <a:rPr lang="en-US" sz="2000" dirty="0"/>
              <a:t>Family reunions</a:t>
            </a:r>
          </a:p>
          <a:p>
            <a:endParaRPr lang="en-US" sz="2000" dirty="0"/>
          </a:p>
          <a:p>
            <a:r>
              <a:rPr lang="en-US" sz="2000" dirty="0"/>
              <a:t>Visiting relatives memories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6999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Sold separate or bungle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9224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070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4368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Desk 5 $199</a:t>
            </a:r>
          </a:p>
          <a:p>
            <a:r>
              <a:rPr lang="en-US" dirty="0"/>
              <a:t>Desk 5 Pro $299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4505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Export to </a:t>
            </a:r>
            <a:r>
              <a:rPr lang="en-US" dirty="0" err="1"/>
              <a:t>ePub</a:t>
            </a:r>
            <a:r>
              <a:rPr lang="en-US" dirty="0"/>
              <a:t>, PDF or </a:t>
            </a:r>
            <a:r>
              <a:rPr lang="en-US" dirty="0" err="1"/>
              <a:t>Readis</a:t>
            </a:r>
            <a:r>
              <a:rPr lang="en-US" dirty="0"/>
              <a:t> MP3 and WAV audio files to read on readers, tablet or smartphone.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873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Can be used for scanning books or magazine</a:t>
            </a:r>
          </a:p>
          <a:p>
            <a:endParaRPr lang="en-US" sz="2000" dirty="0"/>
          </a:p>
          <a:p>
            <a:r>
              <a:rPr lang="en-US" sz="2000" dirty="0"/>
              <a:t>Some odd shape objects</a:t>
            </a:r>
          </a:p>
          <a:p>
            <a:endParaRPr lang="en-US" sz="2000" dirty="0"/>
          </a:p>
          <a:p>
            <a:r>
              <a:rPr lang="en-US" sz="2000" dirty="0"/>
              <a:t>Slip </a:t>
            </a:r>
            <a:r>
              <a:rPr lang="en-US" sz="2000" dirty="0" err="1"/>
              <a:t>hindge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2575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Many of you have printer/scanner</a:t>
            </a:r>
          </a:p>
          <a:p>
            <a:endParaRPr lang="en-US" sz="2000" dirty="0"/>
          </a:p>
          <a:p>
            <a:r>
              <a:rPr lang="en-US" sz="2000" dirty="0"/>
              <a:t>YouTube How Scanners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838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$199 Amazon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186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Converted many photos to digital / Moms</a:t>
            </a:r>
          </a:p>
          <a:p>
            <a:endParaRPr lang="en-US" sz="2000" dirty="0"/>
          </a:p>
          <a:p>
            <a:r>
              <a:rPr lang="en-US" sz="2000" dirty="0"/>
              <a:t>Slides from 1964 Olympics Tokyo Japan</a:t>
            </a:r>
          </a:p>
          <a:p>
            <a:endParaRPr lang="en-US" sz="2000" dirty="0"/>
          </a:p>
          <a:p>
            <a:r>
              <a:rPr lang="en-US" sz="2000" dirty="0"/>
              <a:t>Film strips from back in the days</a:t>
            </a:r>
          </a:p>
          <a:p>
            <a:endParaRPr lang="en-US" sz="2000" dirty="0"/>
          </a:p>
          <a:p>
            <a:r>
              <a:rPr lang="en-US" sz="2000" dirty="0"/>
              <a:t>$199 Amazon</a:t>
            </a:r>
          </a:p>
          <a:p>
            <a:r>
              <a:rPr lang="en-US" sz="2000" dirty="0"/>
              <a:t>6400 x 9600 dpi</a:t>
            </a:r>
          </a:p>
          <a:p>
            <a:r>
              <a:rPr lang="en-US" sz="2000" dirty="0"/>
              <a:t>17’ x 22”</a:t>
            </a:r>
          </a:p>
          <a:p>
            <a:r>
              <a:rPr lang="en-US" sz="2000" dirty="0"/>
              <a:t>Digital 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0738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Scans each slide and then saves file</a:t>
            </a:r>
          </a:p>
          <a:p>
            <a:endParaRPr lang="en-US" sz="2000" dirty="0"/>
          </a:p>
          <a:p>
            <a:r>
              <a:rPr lang="en-US" sz="2000" dirty="0"/>
              <a:t>Top light is light box for scanning</a:t>
            </a:r>
          </a:p>
          <a:p>
            <a:endParaRPr lang="en-US" sz="2000" dirty="0"/>
          </a:p>
          <a:p>
            <a:r>
              <a:rPr lang="en-US" sz="2000" dirty="0"/>
              <a:t>Multi photo scanning….to files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8677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3176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Film strips and slides from the 60s</a:t>
            </a:r>
          </a:p>
          <a:p>
            <a:endParaRPr lang="en-US" sz="2000" dirty="0"/>
          </a:p>
          <a:p>
            <a:r>
              <a:rPr lang="en-US" sz="2000" dirty="0"/>
              <a:t>1964 Olympics in Japan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3020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$129 Amazon</a:t>
            </a:r>
          </a:p>
          <a:p>
            <a:endParaRPr lang="en-US" sz="2000" dirty="0"/>
          </a:p>
          <a:p>
            <a:r>
              <a:rPr lang="en-US" sz="2000" dirty="0"/>
              <a:t>14/22 MP</a:t>
            </a:r>
          </a:p>
          <a:p>
            <a:endParaRPr lang="en-US" sz="2000" dirty="0"/>
          </a:p>
          <a:p>
            <a:r>
              <a:rPr lang="en-US" sz="2000" dirty="0"/>
              <a:t>Adjustable brightness &amp; color </a:t>
            </a:r>
          </a:p>
          <a:p>
            <a:endParaRPr lang="en-US" sz="2000" dirty="0"/>
          </a:p>
          <a:p>
            <a:r>
              <a:rPr lang="en-US" sz="2000" dirty="0"/>
              <a:t>Continues loading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9653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3265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$99 Amazon</a:t>
            </a:r>
          </a:p>
          <a:p>
            <a:r>
              <a:rPr lang="en-US" sz="1600" dirty="0"/>
              <a:t>32 M memory installed</a:t>
            </a:r>
          </a:p>
          <a:p>
            <a:r>
              <a:rPr lang="en-US" sz="1600" dirty="0"/>
              <a:t>USB transfer to PC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8037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Converted my 4-drawer file cabinet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142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Converted my 4-drawer file cabinet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013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Does you desk look like this?</a:t>
            </a:r>
          </a:p>
          <a:p>
            <a:endParaRPr lang="en-US" sz="2000" dirty="0"/>
          </a:p>
          <a:p>
            <a:r>
              <a:rPr lang="en-US" sz="2000" dirty="0"/>
              <a:t>Dedicated to scanning paper 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705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393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689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4197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3275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8772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Files:</a:t>
            </a:r>
          </a:p>
          <a:p>
            <a:endParaRPr lang="en-US" sz="2800" dirty="0"/>
          </a:p>
          <a:p>
            <a:pPr lvl="1"/>
            <a:r>
              <a:rPr lang="en-US" sz="2800" dirty="0"/>
              <a:t>Bills</a:t>
            </a:r>
          </a:p>
          <a:p>
            <a:pPr lvl="1"/>
            <a:r>
              <a:rPr lang="en-US" sz="2800" dirty="0"/>
              <a:t>Med &amp; Health records</a:t>
            </a:r>
          </a:p>
          <a:p>
            <a:pPr lvl="1"/>
            <a:r>
              <a:rPr lang="en-US" sz="2800" dirty="0"/>
              <a:t>Important STUFF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8664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HP, Canon, Epson</a:t>
            </a:r>
          </a:p>
          <a:p>
            <a:endParaRPr lang="en-US" sz="2000" dirty="0"/>
          </a:p>
          <a:p>
            <a:r>
              <a:rPr lang="en-US" sz="2000" dirty="0"/>
              <a:t>Newer with WiFi printing</a:t>
            </a:r>
          </a:p>
          <a:p>
            <a:endParaRPr lang="en-US" sz="2000" dirty="0"/>
          </a:p>
          <a:p>
            <a:r>
              <a:rPr lang="en-US" sz="2000" dirty="0"/>
              <a:t>Photo printing </a:t>
            </a:r>
            <a:r>
              <a:rPr lang="en-US" sz="2000" dirty="0">
                <a:solidFill>
                  <a:srgbClr val="FF0000"/>
                </a:solidFill>
              </a:rPr>
              <a:t>not the best</a:t>
            </a:r>
          </a:p>
          <a:p>
            <a:endParaRPr lang="en-US" sz="2000" dirty="0"/>
          </a:p>
          <a:p>
            <a:r>
              <a:rPr lang="en-US" sz="2000" dirty="0"/>
              <a:t>MFD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4402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$299 Amazon</a:t>
            </a:r>
          </a:p>
          <a:p>
            <a:r>
              <a:rPr lang="en-US" sz="2000" dirty="0"/>
              <a:t>Works with Alexa</a:t>
            </a:r>
          </a:p>
          <a:p>
            <a:r>
              <a:rPr lang="en-US" sz="2000" dirty="0"/>
              <a:t>Fax???</a:t>
            </a:r>
          </a:p>
          <a:p>
            <a:r>
              <a:rPr lang="en-US" sz="2000" dirty="0"/>
              <a:t>Print from smartphone and tablet</a:t>
            </a:r>
          </a:p>
          <a:p>
            <a:r>
              <a:rPr lang="en-US" sz="2000" dirty="0"/>
              <a:t>2-sided print, copy, scan</a:t>
            </a:r>
          </a:p>
          <a:p>
            <a:r>
              <a:rPr lang="en-US" sz="2000" dirty="0"/>
              <a:t>Borderless printing</a:t>
            </a:r>
          </a:p>
          <a:p>
            <a:r>
              <a:rPr lang="en-US" sz="2000" dirty="0"/>
              <a:t>NFC touch-to-print</a:t>
            </a:r>
          </a:p>
          <a:p>
            <a:endParaRPr lang="en-US" sz="2000" dirty="0"/>
          </a:p>
          <a:p>
            <a:r>
              <a:rPr lang="en-US" sz="2000" dirty="0"/>
              <a:t>USB port for Flash Drive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02667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55593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HP smart app mobile wireless printing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57549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14113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$747 Amazon</a:t>
            </a:r>
          </a:p>
          <a:p>
            <a:r>
              <a:rPr lang="en-US" sz="2000" dirty="0"/>
              <a:t>$3375 Pro G2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02503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80808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23.8 Pro G2 $3,375.00</a:t>
            </a:r>
          </a:p>
          <a:p>
            <a:r>
              <a:rPr lang="en-US" sz="2000" dirty="0"/>
              <a:t>Res: 1920x1080</a:t>
            </a:r>
          </a:p>
          <a:p>
            <a:r>
              <a:rPr lang="en-US" sz="2000" dirty="0"/>
              <a:t>512GB</a:t>
            </a:r>
          </a:p>
          <a:p>
            <a:endParaRPr lang="en-US" sz="2000" dirty="0"/>
          </a:p>
          <a:p>
            <a:r>
              <a:rPr lang="en-US" sz="2000" dirty="0"/>
              <a:t>28” Studio $3,499.00</a:t>
            </a:r>
          </a:p>
          <a:p>
            <a:r>
              <a:rPr lang="en-US" sz="2000" dirty="0"/>
              <a:t>4500x3000</a:t>
            </a:r>
          </a:p>
          <a:p>
            <a:r>
              <a:rPr lang="en-US" sz="2000" dirty="0"/>
              <a:t>1TB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96011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computer is your file cabinet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D6FD5-DE55-4A61-8CD6-891987AAE33B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2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comments" Target="../comments/comment2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comments" Target="../comments/commen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notesSlide" Target="../notesSlides/notesSlide2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g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52.png"/><Relationship Id="rId4" Type="http://schemas.openxmlformats.org/officeDocument/2006/relationships/notesSlide" Target="../notesSlides/notesSlide3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5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7ED583BF-1142-4096-81D3-B2000B9B8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8746" y="533400"/>
            <a:ext cx="1235488" cy="1235488"/>
          </a:xfrm>
          <a:prstGeom prst="rect">
            <a:avLst/>
          </a:prstGeom>
        </p:spPr>
      </p:pic>
      <p:pic>
        <p:nvPicPr>
          <p:cNvPr id="7" name="Picture 6" descr="A picture containing object&#10;&#10;Description automatically generated">
            <a:extLst>
              <a:ext uri="{FF2B5EF4-FFF2-40B4-BE49-F238E27FC236}">
                <a16:creationId xmlns:a16="http://schemas.microsoft.com/office/drawing/2014/main" id="{CDC74142-5401-4FAB-9B51-825F75FCD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182" y="2035588"/>
            <a:ext cx="5736186" cy="214210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E8AE49F-E3EC-40DA-99F4-5A90EAD7C033}"/>
              </a:ext>
            </a:extLst>
          </p:cNvPr>
          <p:cNvSpPr txBox="1"/>
          <p:nvPr/>
        </p:nvSpPr>
        <p:spPr>
          <a:xfrm>
            <a:off x="1823406" y="4314825"/>
            <a:ext cx="6241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Premier Presentation</a:t>
            </a:r>
          </a:p>
        </p:txBody>
      </p:sp>
    </p:spTree>
    <p:extLst>
      <p:ext uri="{BB962C8B-B14F-4D97-AF65-F5344CB8AC3E}">
        <p14:creationId xmlns:p14="http://schemas.microsoft.com/office/powerpoint/2010/main" val="1453976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96818-5E23-444C-8C85-F76B2B28DE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Scanners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64FF4C-B250-4B8D-917D-A0CA05FD94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86750" y="5172929"/>
            <a:ext cx="2204425" cy="562708"/>
          </a:xfrm>
        </p:spPr>
        <p:txBody>
          <a:bodyPr/>
          <a:lstStyle/>
          <a:p>
            <a:r>
              <a:rPr lang="en-US" dirty="0"/>
              <a:t>By </a:t>
            </a:r>
            <a:r>
              <a:rPr lang="en-US" dirty="0" err="1"/>
              <a:t>j.j.</a:t>
            </a:r>
            <a:r>
              <a:rPr lang="en-US" dirty="0"/>
              <a:t> </a:t>
            </a:r>
            <a:r>
              <a:rPr lang="en-US" dirty="0" err="1"/>
              <a:t>johnson</a:t>
            </a:r>
            <a:endParaRPr lang="en-US" dirty="0"/>
          </a:p>
        </p:txBody>
      </p:sp>
      <p:pic>
        <p:nvPicPr>
          <p:cNvPr id="5" name="Picture 4" descr="A large clock mounted to the side&#10;&#10;Description automatically generated">
            <a:extLst>
              <a:ext uri="{FF2B5EF4-FFF2-40B4-BE49-F238E27FC236}">
                <a16:creationId xmlns:a16="http://schemas.microsoft.com/office/drawing/2014/main" id="{7DF14E50-DB7B-42C7-93CD-00904DCE7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1175" y="4970284"/>
            <a:ext cx="967997" cy="96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837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594E9B5-204F-44A2-BF5A-D931C672E1A0}"/>
              </a:ext>
            </a:extLst>
          </p:cNvPr>
          <p:cNvSpPr txBox="1"/>
          <p:nvPr/>
        </p:nvSpPr>
        <p:spPr>
          <a:xfrm>
            <a:off x="2660951" y="304335"/>
            <a:ext cx="6334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DIGITAL PACK RAT</a:t>
            </a:r>
          </a:p>
        </p:txBody>
      </p:sp>
      <p:pic>
        <p:nvPicPr>
          <p:cNvPr id="11" name="Picture 10" descr="A close up of an animal&#10;&#10;Description automatically generated">
            <a:extLst>
              <a:ext uri="{FF2B5EF4-FFF2-40B4-BE49-F238E27FC236}">
                <a16:creationId xmlns:a16="http://schemas.microsoft.com/office/drawing/2014/main" id="{470599BD-8D74-4206-9C75-233386BEC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3301" y="1083301"/>
            <a:ext cx="4812698" cy="5003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716BCFB-E43B-405F-A80D-816BE1E64EF1}"/>
              </a:ext>
            </a:extLst>
          </p:cNvPr>
          <p:cNvSpPr txBox="1"/>
          <p:nvPr/>
        </p:nvSpPr>
        <p:spPr>
          <a:xfrm>
            <a:off x="7696200" y="1857375"/>
            <a:ext cx="379095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CLIPPINGS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Magazine articles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Purchase receipts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Cooking recipes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Playbills (theater)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166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594E9B5-204F-44A2-BF5A-D931C672E1A0}"/>
              </a:ext>
            </a:extLst>
          </p:cNvPr>
          <p:cNvSpPr txBox="1"/>
          <p:nvPr/>
        </p:nvSpPr>
        <p:spPr>
          <a:xfrm>
            <a:off x="2660951" y="304335"/>
            <a:ext cx="6334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DIGITAL PACK RAT</a:t>
            </a:r>
          </a:p>
        </p:txBody>
      </p:sp>
      <p:pic>
        <p:nvPicPr>
          <p:cNvPr id="11" name="Picture 10" descr="A close up of an animal&#10;&#10;Description automatically generated">
            <a:extLst>
              <a:ext uri="{FF2B5EF4-FFF2-40B4-BE49-F238E27FC236}">
                <a16:creationId xmlns:a16="http://schemas.microsoft.com/office/drawing/2014/main" id="{470599BD-8D74-4206-9C75-233386BEC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3301" y="1083301"/>
            <a:ext cx="4812698" cy="5003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716BCFB-E43B-405F-A80D-816BE1E64EF1}"/>
              </a:ext>
            </a:extLst>
          </p:cNvPr>
          <p:cNvSpPr txBox="1"/>
          <p:nvPr/>
        </p:nvSpPr>
        <p:spPr>
          <a:xfrm>
            <a:off x="7696200" y="1857375"/>
            <a:ext cx="379095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Photos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Slides (60s)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Family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Trip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Military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770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594E9B5-204F-44A2-BF5A-D931C672E1A0}"/>
              </a:ext>
            </a:extLst>
          </p:cNvPr>
          <p:cNvSpPr txBox="1"/>
          <p:nvPr/>
        </p:nvSpPr>
        <p:spPr>
          <a:xfrm>
            <a:off x="2660951" y="304335"/>
            <a:ext cx="6334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DIGITAL PACK RAT</a:t>
            </a:r>
          </a:p>
        </p:txBody>
      </p:sp>
      <p:pic>
        <p:nvPicPr>
          <p:cNvPr id="11" name="Picture 10" descr="A close up of an animal&#10;&#10;Description automatically generated">
            <a:extLst>
              <a:ext uri="{FF2B5EF4-FFF2-40B4-BE49-F238E27FC236}">
                <a16:creationId xmlns:a16="http://schemas.microsoft.com/office/drawing/2014/main" id="{470599BD-8D74-4206-9C75-233386BEC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3301" y="1083301"/>
            <a:ext cx="4812698" cy="5003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716BCFB-E43B-405F-A80D-816BE1E64EF1}"/>
              </a:ext>
            </a:extLst>
          </p:cNvPr>
          <p:cNvSpPr txBox="1"/>
          <p:nvPr/>
        </p:nvSpPr>
        <p:spPr>
          <a:xfrm>
            <a:off x="7696200" y="1857375"/>
            <a:ext cx="37909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Documents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Birth/death certificates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Bill of sale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Med records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Taxes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Manuals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503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EB623-B014-460B-B48B-EE56F7419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Buried in clutter</a:t>
            </a:r>
          </a:p>
        </p:txBody>
      </p:sp>
      <p:pic>
        <p:nvPicPr>
          <p:cNvPr id="7" name="Picture 6" descr="A picture containing text, colorful, table, covered&#10;&#10;Description automatically generated">
            <a:extLst>
              <a:ext uri="{FF2B5EF4-FFF2-40B4-BE49-F238E27FC236}">
                <a16:creationId xmlns:a16="http://schemas.microsoft.com/office/drawing/2014/main" id="{3F31A225-F05C-45DB-8A49-35CC6B574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5" y="2420938"/>
            <a:ext cx="5131626" cy="3560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5F278A-C95E-4CEF-B907-57021FCC1B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5492" y="2319881"/>
            <a:ext cx="3052047" cy="37621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C95002-FA69-45CB-B716-4CD9FE47992E}"/>
              </a:ext>
            </a:extLst>
          </p:cNvPr>
          <p:cNvSpPr txBox="1"/>
          <p:nvPr/>
        </p:nvSpPr>
        <p:spPr>
          <a:xfrm>
            <a:off x="2788476" y="3600805"/>
            <a:ext cx="2886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FF0000"/>
                </a:solidFill>
              </a:rPr>
              <a:t>HELP!</a:t>
            </a:r>
          </a:p>
        </p:txBody>
      </p:sp>
    </p:spTree>
    <p:extLst>
      <p:ext uri="{BB962C8B-B14F-4D97-AF65-F5344CB8AC3E}">
        <p14:creationId xmlns:p14="http://schemas.microsoft.com/office/powerpoint/2010/main" val="3813609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9DFF6-A9C7-4B47-9A40-34F11DE6A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b="1" dirty="0"/>
              <a:t>Scan it!</a:t>
            </a:r>
          </a:p>
        </p:txBody>
      </p:sp>
      <p:pic>
        <p:nvPicPr>
          <p:cNvPr id="8" name="Picture 7" descr="A person sitting at a desk and using a computer&#10;&#10;Description automatically generated">
            <a:extLst>
              <a:ext uri="{FF2B5EF4-FFF2-40B4-BE49-F238E27FC236}">
                <a16:creationId xmlns:a16="http://schemas.microsoft.com/office/drawing/2014/main" id="{5FFBC295-53C6-424D-B374-1A9A9D284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676" y="2620435"/>
            <a:ext cx="7619047" cy="36190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7551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63AEF-06FD-4DA8-A407-5CBBF4A59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scanners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4A25B-DB97-489D-928A-D33AF075D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Hand Scanners</a:t>
            </a:r>
          </a:p>
          <a:p>
            <a:r>
              <a:rPr lang="en-US" dirty="0"/>
              <a:t>Flatbed Scanners</a:t>
            </a:r>
          </a:p>
          <a:p>
            <a:r>
              <a:rPr lang="en-US" dirty="0"/>
              <a:t>Photo Scanners</a:t>
            </a:r>
          </a:p>
          <a:p>
            <a:r>
              <a:rPr lang="en-US" dirty="0"/>
              <a:t>Document Scanners</a:t>
            </a:r>
          </a:p>
          <a:p>
            <a:r>
              <a:rPr lang="en-US" dirty="0"/>
              <a:t>All-in-One Printer/Scanners</a:t>
            </a:r>
          </a:p>
          <a:p>
            <a:r>
              <a:rPr lang="en-US" dirty="0"/>
              <a:t>3D Scanners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BD59131E-3B60-4E15-9794-391E5A36CE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4864" y="1157161"/>
            <a:ext cx="6596351" cy="5700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3095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87898-04DD-4846-9737-768DC4330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Def: Scanners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71B5A-A824-46E3-9AEF-4A8E04664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Is a device that capture images from photographic prints, posters, magazines and similar sources for computer editing and display. Scanners come in hand-held, feed in and flatbed types and for scanning black –and-white only or color</a:t>
            </a:r>
          </a:p>
          <a:p>
            <a:pPr marL="0" indent="0">
              <a:buNone/>
            </a:pPr>
            <a:r>
              <a:rPr lang="en-US" dirty="0"/>
              <a:t>Very high-resolution scanners are used for capturing high-resolution prints, but low-resolution scanners are adequate for capturing image for computer display. Scanners usually come with software, such as Adobe Photoshop product, that let you resize and otherwise modify a capture image.</a:t>
            </a:r>
          </a:p>
        </p:txBody>
      </p:sp>
    </p:spTree>
    <p:extLst>
      <p:ext uri="{BB962C8B-B14F-4D97-AF65-F5344CB8AC3E}">
        <p14:creationId xmlns:p14="http://schemas.microsoft.com/office/powerpoint/2010/main" val="214406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A3CFBB9-0ABB-4C57-888F-1898AC34E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Hand scanners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65ADF5-EA6B-47CC-9A79-369B11C06CB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A scanner that is moved by the hand over the material being captured. </a:t>
            </a:r>
          </a:p>
        </p:txBody>
      </p:sp>
    </p:spTree>
    <p:extLst>
      <p:ext uri="{BB962C8B-B14F-4D97-AF65-F5344CB8AC3E}">
        <p14:creationId xmlns:p14="http://schemas.microsoft.com/office/powerpoint/2010/main" val="163882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98325-B762-48A3-A68D-DB2B81AD2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Vupoint</a:t>
            </a:r>
            <a:r>
              <a:rPr lang="en-US" b="1" dirty="0"/>
              <a:t> magic wand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45FD0-72C7-4D4B-91E2-DC30E7A80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5268180" cy="3541714"/>
          </a:xfrm>
        </p:spPr>
        <p:txBody>
          <a:bodyPr/>
          <a:lstStyle/>
          <a:p>
            <a:r>
              <a:rPr lang="en-US" dirty="0"/>
              <a:t>Portable 2-in-1 </a:t>
            </a:r>
          </a:p>
          <a:p>
            <a:r>
              <a:rPr lang="en-US" dirty="0"/>
              <a:t>Status LCD menu panel</a:t>
            </a:r>
          </a:p>
          <a:p>
            <a:r>
              <a:rPr lang="en-US" dirty="0"/>
              <a:t>Scan directly to microSD memory card</a:t>
            </a:r>
          </a:p>
          <a:p>
            <a:r>
              <a:rPr lang="en-US" dirty="0"/>
              <a:t>Rechargeable battery</a:t>
            </a:r>
          </a:p>
          <a:p>
            <a:endParaRPr lang="en-US" dirty="0"/>
          </a:p>
        </p:txBody>
      </p:sp>
      <p:pic>
        <p:nvPicPr>
          <p:cNvPr id="5" name="Picture 4" descr="A picture containing photo, table, indoor, cake&#10;&#10;Description automatically generated">
            <a:extLst>
              <a:ext uri="{FF2B5EF4-FFF2-40B4-BE49-F238E27FC236}">
                <a16:creationId xmlns:a16="http://schemas.microsoft.com/office/drawing/2014/main" id="{DD4DB0FE-0E5A-4623-A043-3D38DD881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593" y="2249487"/>
            <a:ext cx="5066246" cy="25114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606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GIC-WANDtm-with-Docking-Station-PDSDK-ST470-VP-720p">
            <a:hlinkClick r:id="" action="ppaction://media"/>
            <a:extLst>
              <a:ext uri="{FF2B5EF4-FFF2-40B4-BE49-F238E27FC236}">
                <a16:creationId xmlns:a16="http://schemas.microsoft.com/office/drawing/2014/main" id="{DA146B97-848F-413D-A40A-F2FE3E0654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64416" y="767484"/>
            <a:ext cx="9463168" cy="532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5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3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98325-B762-48A3-A68D-DB2B81AD2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Vupoint</a:t>
            </a:r>
            <a:r>
              <a:rPr lang="en-US" b="1" dirty="0"/>
              <a:t> magic wand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45FD0-72C7-4D4B-91E2-DC30E7A80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5268180" cy="3541714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Books</a:t>
            </a:r>
          </a:p>
          <a:p>
            <a:pPr lvl="1"/>
            <a:r>
              <a:rPr lang="en-US" dirty="0"/>
              <a:t>Library </a:t>
            </a:r>
            <a:r>
              <a:rPr lang="en-US" dirty="0" err="1"/>
              <a:t>reserch</a:t>
            </a:r>
            <a:endParaRPr lang="en-US" dirty="0"/>
          </a:p>
          <a:p>
            <a:r>
              <a:rPr lang="en-US" dirty="0"/>
              <a:t>Photos</a:t>
            </a:r>
          </a:p>
          <a:p>
            <a:pPr lvl="1"/>
            <a:r>
              <a:rPr lang="en-US" dirty="0"/>
              <a:t>Family &amp; Friends</a:t>
            </a:r>
          </a:p>
          <a:p>
            <a:r>
              <a:rPr lang="en-US" dirty="0"/>
              <a:t>Magazines</a:t>
            </a:r>
          </a:p>
          <a:p>
            <a:pPr lvl="1"/>
            <a:r>
              <a:rPr lang="en-US" dirty="0"/>
              <a:t>Recipes</a:t>
            </a:r>
          </a:p>
          <a:p>
            <a:pPr lvl="1"/>
            <a:r>
              <a:rPr lang="en-US" dirty="0"/>
              <a:t>Articles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 descr="A hand holding a remote control&#10;&#10;Description automatically generated">
            <a:extLst>
              <a:ext uri="{FF2B5EF4-FFF2-40B4-BE49-F238E27FC236}">
                <a16:creationId xmlns:a16="http://schemas.microsoft.com/office/drawing/2014/main" id="{C55955D9-2640-4522-9982-AC1810631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139" y="2097088"/>
            <a:ext cx="5763934" cy="329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185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98325-B762-48A3-A68D-DB2B81AD2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Vupoint</a:t>
            </a:r>
            <a:r>
              <a:rPr lang="en-US" b="1" dirty="0"/>
              <a:t> magic wand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45FD0-72C7-4D4B-91E2-DC30E7A80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5268180" cy="3541714"/>
          </a:xfrm>
        </p:spPr>
        <p:txBody>
          <a:bodyPr/>
          <a:lstStyle/>
          <a:p>
            <a:r>
              <a:rPr lang="en-US" dirty="0"/>
              <a:t>Books</a:t>
            </a:r>
          </a:p>
          <a:p>
            <a:r>
              <a:rPr lang="en-US" dirty="0">
                <a:solidFill>
                  <a:srgbClr val="FF0000"/>
                </a:solidFill>
              </a:rPr>
              <a:t>Photos</a:t>
            </a:r>
          </a:p>
          <a:p>
            <a:r>
              <a:rPr lang="en-US" dirty="0"/>
              <a:t>Magazines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Picture 8" descr="A picture containing indoor, electronics, printer, person&#10;&#10;Description automatically generated">
            <a:extLst>
              <a:ext uri="{FF2B5EF4-FFF2-40B4-BE49-F238E27FC236}">
                <a16:creationId xmlns:a16="http://schemas.microsoft.com/office/drawing/2014/main" id="{E25032DF-BB28-4805-A74C-49F0A9B53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581" y="2249487"/>
            <a:ext cx="4810830" cy="341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952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98325-B762-48A3-A68D-DB2B81AD2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Vupoint</a:t>
            </a:r>
            <a:r>
              <a:rPr lang="en-US" b="1" dirty="0"/>
              <a:t> magic wand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45FD0-72C7-4D4B-91E2-DC30E7A80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5268180" cy="3541714"/>
          </a:xfrm>
        </p:spPr>
        <p:txBody>
          <a:bodyPr/>
          <a:lstStyle/>
          <a:p>
            <a:r>
              <a:rPr lang="en-US" b="1" dirty="0"/>
              <a:t>Docking Station</a:t>
            </a:r>
          </a:p>
          <a:p>
            <a:pPr lvl="1"/>
            <a:r>
              <a:rPr lang="en-US" dirty="0"/>
              <a:t>Automatic Feed</a:t>
            </a:r>
          </a:p>
          <a:p>
            <a:pPr lvl="2"/>
            <a:r>
              <a:rPr lang="en-US" dirty="0"/>
              <a:t>Paper</a:t>
            </a:r>
          </a:p>
          <a:p>
            <a:pPr lvl="2"/>
            <a:r>
              <a:rPr lang="en-US" dirty="0"/>
              <a:t>Photos</a:t>
            </a: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BEB6F1-F687-4AA6-A109-4EEFAB235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2705" y="1357803"/>
            <a:ext cx="4754706" cy="47547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D44E8B-BBE3-423E-A721-3C54E2D144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745" y="1993176"/>
            <a:ext cx="6015515" cy="350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176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98325-B762-48A3-A68D-DB2B81AD2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Vupoint</a:t>
            </a:r>
            <a:r>
              <a:rPr lang="en-US" b="1" dirty="0"/>
              <a:t> magic wand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45FD0-72C7-4D4B-91E2-DC30E7A80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5268180" cy="3541714"/>
          </a:xfrm>
        </p:spPr>
        <p:txBody>
          <a:bodyPr>
            <a:normAutofit/>
          </a:bodyPr>
          <a:lstStyle/>
          <a:p>
            <a:r>
              <a:rPr lang="en-US" dirty="0"/>
              <a:t>Docking Station</a:t>
            </a:r>
          </a:p>
          <a:p>
            <a:pPr lvl="1"/>
            <a:r>
              <a:rPr lang="en-US" dirty="0"/>
              <a:t>Format</a:t>
            </a:r>
          </a:p>
          <a:p>
            <a:pPr lvl="2"/>
            <a:r>
              <a:rPr lang="en-US" dirty="0"/>
              <a:t>JPEG or PDF</a:t>
            </a:r>
          </a:p>
          <a:p>
            <a:pPr lvl="1"/>
            <a:r>
              <a:rPr lang="en-US" dirty="0"/>
              <a:t>Resolution</a:t>
            </a:r>
          </a:p>
          <a:p>
            <a:pPr lvl="2"/>
            <a:r>
              <a:rPr lang="en-US" dirty="0"/>
              <a:t>300, 600, 1200 dpi</a:t>
            </a:r>
          </a:p>
          <a:p>
            <a:pPr lvl="1"/>
            <a:r>
              <a:rPr lang="en-US" dirty="0"/>
              <a:t>Color</a:t>
            </a:r>
          </a:p>
          <a:p>
            <a:pPr lvl="2"/>
            <a:r>
              <a:rPr lang="en-US" dirty="0"/>
              <a:t>Color/Mono</a:t>
            </a:r>
          </a:p>
          <a:p>
            <a:endParaRPr lang="en-US" dirty="0"/>
          </a:p>
        </p:txBody>
      </p:sp>
      <p:pic>
        <p:nvPicPr>
          <p:cNvPr id="8" name="Picture 7" descr="A close up of a printer&#10;&#10;Description automatically generated">
            <a:extLst>
              <a:ext uri="{FF2B5EF4-FFF2-40B4-BE49-F238E27FC236}">
                <a16:creationId xmlns:a16="http://schemas.microsoft.com/office/drawing/2014/main" id="{817CFAAA-4BC9-4886-A75A-D1F6F17B9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6595" y="1877962"/>
            <a:ext cx="5137607" cy="428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09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98325-B762-48A3-A68D-DB2B81AD2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Vupoint</a:t>
            </a:r>
            <a:r>
              <a:rPr lang="en-US" b="1" dirty="0"/>
              <a:t> magic wand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45FD0-72C7-4D4B-91E2-DC30E7A80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5268180" cy="3541714"/>
          </a:xfrm>
        </p:spPr>
        <p:txBody>
          <a:bodyPr>
            <a:normAutofit/>
          </a:bodyPr>
          <a:lstStyle/>
          <a:p>
            <a:r>
              <a:rPr lang="en-US" b="1" dirty="0"/>
              <a:t>Accessories</a:t>
            </a:r>
          </a:p>
          <a:p>
            <a:pPr lvl="1"/>
            <a:r>
              <a:rPr lang="en-US" dirty="0"/>
              <a:t>Micro SD Card</a:t>
            </a:r>
          </a:p>
          <a:p>
            <a:pPr lvl="1"/>
            <a:r>
              <a:rPr lang="en-US" dirty="0"/>
              <a:t>Docking station</a:t>
            </a:r>
          </a:p>
          <a:p>
            <a:pPr lvl="1"/>
            <a:r>
              <a:rPr lang="en-US" dirty="0"/>
              <a:t>Carrying Case</a:t>
            </a:r>
          </a:p>
          <a:p>
            <a:pPr lvl="1"/>
            <a:r>
              <a:rPr lang="en-US" dirty="0"/>
              <a:t>Cleaning Cloth</a:t>
            </a:r>
          </a:p>
          <a:p>
            <a:endParaRPr lang="en-US" dirty="0"/>
          </a:p>
        </p:txBody>
      </p:sp>
      <p:pic>
        <p:nvPicPr>
          <p:cNvPr id="5" name="Picture 4" descr="A close up of electronics&#10;&#10;Description automatically generated">
            <a:extLst>
              <a:ext uri="{FF2B5EF4-FFF2-40B4-BE49-F238E27FC236}">
                <a16:creationId xmlns:a16="http://schemas.microsoft.com/office/drawing/2014/main" id="{D05A4D52-7B27-4693-B2D1-701EEB314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412" y="1988194"/>
            <a:ext cx="5162151" cy="34979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C9AADC-BF2C-4A0B-A3C5-27AF7CF464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9593" y="2480018"/>
            <a:ext cx="4552381" cy="25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354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22B81-8FE4-4095-9828-6DEB4FDA3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Desktop camera Scanner</a:t>
            </a:r>
          </a:p>
        </p:txBody>
      </p:sp>
      <p:pic>
        <p:nvPicPr>
          <p:cNvPr id="7" name="2019-10-09_10-57-20">
            <a:hlinkClick r:id="" action="ppaction://media"/>
            <a:extLst>
              <a:ext uri="{FF2B5EF4-FFF2-40B4-BE49-F238E27FC236}">
                <a16:creationId xmlns:a16="http://schemas.microsoft.com/office/drawing/2014/main" id="{16B60EA6-E9F2-4DF7-A0FF-70ACE34B90E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41638" y="2249488"/>
            <a:ext cx="6303962" cy="3541712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257960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22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22B81-8FE4-4095-9828-6DEB4FDA3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Desktop camera Scanner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3B8DC-8D93-4B1D-8F00-36E64FED1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3492134" cy="35417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/>
              <a:t>IRIScan</a:t>
            </a:r>
            <a:r>
              <a:rPr lang="en-US" b="1" dirty="0"/>
              <a:t> Desk 5</a:t>
            </a:r>
          </a:p>
          <a:p>
            <a:r>
              <a:rPr lang="en-US" dirty="0"/>
              <a:t>USB-powered</a:t>
            </a:r>
          </a:p>
          <a:p>
            <a:r>
              <a:rPr lang="en-US" dirty="0"/>
              <a:t>Scans</a:t>
            </a:r>
          </a:p>
          <a:p>
            <a:pPr lvl="1"/>
            <a:r>
              <a:rPr lang="en-US" dirty="0"/>
              <a:t>Books</a:t>
            </a:r>
          </a:p>
          <a:p>
            <a:pPr lvl="1"/>
            <a:r>
              <a:rPr lang="en-US" dirty="0"/>
              <a:t>Documents</a:t>
            </a:r>
          </a:p>
          <a:p>
            <a:pPr lvl="1"/>
            <a:r>
              <a:rPr lang="en-US" dirty="0"/>
              <a:t>Passport</a:t>
            </a:r>
          </a:p>
          <a:p>
            <a:pPr lvl="1"/>
            <a:r>
              <a:rPr lang="en-US" dirty="0"/>
              <a:t>Drawings</a:t>
            </a:r>
          </a:p>
          <a:p>
            <a:endParaRPr lang="en-US" dirty="0"/>
          </a:p>
        </p:txBody>
      </p:sp>
      <p:pic>
        <p:nvPicPr>
          <p:cNvPr id="5" name="Picture 4" descr="A picture containing food&#10;&#10;Description automatically generated">
            <a:extLst>
              <a:ext uri="{FF2B5EF4-FFF2-40B4-BE49-F238E27FC236}">
                <a16:creationId xmlns:a16="http://schemas.microsoft.com/office/drawing/2014/main" id="{7C2535EC-268B-4077-90B0-40E35ACE9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412" y="1779601"/>
            <a:ext cx="3904762" cy="41428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1438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22B81-8FE4-4095-9828-6DEB4FDA3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Desktop camera Scanner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3B8DC-8D93-4B1D-8F00-36E64FED1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3492134" cy="35417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Books</a:t>
            </a:r>
          </a:p>
          <a:p>
            <a:r>
              <a:rPr lang="en-US" dirty="0"/>
              <a:t>3 sec scan</a:t>
            </a:r>
          </a:p>
          <a:p>
            <a:r>
              <a:rPr lang="en-US" dirty="0"/>
              <a:t>Double page PDF</a:t>
            </a:r>
          </a:p>
          <a:p>
            <a:r>
              <a:rPr lang="en-US" dirty="0"/>
              <a:t>Auto page detection of page turning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A picture containing food&#10;&#10;Description automatically generated">
            <a:extLst>
              <a:ext uri="{FF2B5EF4-FFF2-40B4-BE49-F238E27FC236}">
                <a16:creationId xmlns:a16="http://schemas.microsoft.com/office/drawing/2014/main" id="{76F38BA8-6A0D-4FFE-9162-0F0492B7E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412" y="1779601"/>
            <a:ext cx="3904762" cy="41428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425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22B81-8FE4-4095-9828-6DEB4FDA3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Desktop camera Scanner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3B8DC-8D93-4B1D-8F00-36E64FED1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3492134" cy="3541714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 descr="A picture containing computer&#10;&#10;Description automatically generated">
            <a:extLst>
              <a:ext uri="{FF2B5EF4-FFF2-40B4-BE49-F238E27FC236}">
                <a16:creationId xmlns:a16="http://schemas.microsoft.com/office/drawing/2014/main" id="{53A10D54-415E-46A9-A995-C99F21DAE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433" y="1934058"/>
            <a:ext cx="4180952" cy="38571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49947B7-8C01-4027-9820-3FE23653E7F4}"/>
              </a:ext>
            </a:extLst>
          </p:cNvPr>
          <p:cNvSpPr txBox="1">
            <a:spLocks/>
          </p:cNvSpPr>
          <p:nvPr/>
        </p:nvSpPr>
        <p:spPr>
          <a:xfrm>
            <a:off x="1293813" y="2401887"/>
            <a:ext cx="3492134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OCR Scanning</a:t>
            </a:r>
          </a:p>
          <a:p>
            <a:r>
              <a:rPr lang="en-US" dirty="0"/>
              <a:t> 130 language</a:t>
            </a:r>
          </a:p>
          <a:p>
            <a:r>
              <a:rPr lang="en-US" dirty="0"/>
              <a:t>Export</a:t>
            </a:r>
          </a:p>
          <a:p>
            <a:pPr lvl="1"/>
            <a:r>
              <a:rPr lang="en-US" dirty="0"/>
              <a:t>JPT</a:t>
            </a:r>
          </a:p>
          <a:p>
            <a:pPr lvl="1"/>
            <a:r>
              <a:rPr lang="en-US" dirty="0"/>
              <a:t>PDF</a:t>
            </a:r>
          </a:p>
          <a:p>
            <a:pPr lvl="1"/>
            <a:r>
              <a:rPr lang="en-US" dirty="0"/>
              <a:t>TXT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09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22B81-8FE4-4095-9828-6DEB4FDA3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Desktop camera Scanner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3B8DC-8D93-4B1D-8F00-36E64FED1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2320" y="5920394"/>
            <a:ext cx="3977055" cy="638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How to scan a book</a:t>
            </a:r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49947B7-8C01-4027-9820-3FE23653E7F4}"/>
              </a:ext>
            </a:extLst>
          </p:cNvPr>
          <p:cNvSpPr txBox="1">
            <a:spLocks/>
          </p:cNvSpPr>
          <p:nvPr/>
        </p:nvSpPr>
        <p:spPr>
          <a:xfrm>
            <a:off x="1293813" y="2401887"/>
            <a:ext cx="3492134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7" name="2019-10-09_11-50-13">
            <a:hlinkClick r:id="" action="ppaction://media"/>
            <a:extLst>
              <a:ext uri="{FF2B5EF4-FFF2-40B4-BE49-F238E27FC236}">
                <a16:creationId xmlns:a16="http://schemas.microsoft.com/office/drawing/2014/main" id="{420F9907-3DB0-402C-BE64-C2017162C8D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52321" y="1809749"/>
            <a:ext cx="7126101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491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76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22B81-8FE4-4095-9828-6DEB4FDA3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Desktop camera Scanner</a:t>
            </a:r>
          </a:p>
        </p:txBody>
      </p:sp>
      <p:pic>
        <p:nvPicPr>
          <p:cNvPr id="8" name="2019-10-09_11-29-52">
            <a:hlinkClick r:id="" action="ppaction://media"/>
            <a:extLst>
              <a:ext uri="{FF2B5EF4-FFF2-40B4-BE49-F238E27FC236}">
                <a16:creationId xmlns:a16="http://schemas.microsoft.com/office/drawing/2014/main" id="{8895526E-63F1-4CD0-B882-31BF24D868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56736" y="1736785"/>
            <a:ext cx="7475352" cy="4502697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447602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61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837F0-F255-416D-898B-3E253831A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Flatbed scanners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BC59EE-26A9-4329-89B2-55BCFE9622A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A type of optical scanner designed especially for scanning photographs… A typical photo scanner is a sheet-fed scanner that can scan 3x5 or4x6 photographs as 300 dpi or higher resolution.</a:t>
            </a:r>
          </a:p>
        </p:txBody>
      </p:sp>
    </p:spTree>
    <p:extLst>
      <p:ext uri="{BB962C8B-B14F-4D97-AF65-F5344CB8AC3E}">
        <p14:creationId xmlns:p14="http://schemas.microsoft.com/office/powerpoint/2010/main" val="354132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EACF7-8C70-4C18-86C8-554EB5A1D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Flatbed scanners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4CE92-BB04-48C2-A545-E33F3EA62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4954588" cy="354171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scanner that provides a flat glass surface to hold a sheet of paper, book or other objects for scanning. The scan head is moved down under the glass. </a:t>
            </a:r>
          </a:p>
        </p:txBody>
      </p:sp>
      <p:pic>
        <p:nvPicPr>
          <p:cNvPr id="7" name="Picture 6" descr="A picture containing table, indoor, sitting&#10;&#10;Description automatically generated">
            <a:extLst>
              <a:ext uri="{FF2B5EF4-FFF2-40B4-BE49-F238E27FC236}">
                <a16:creationId xmlns:a16="http://schemas.microsoft.com/office/drawing/2014/main" id="{D2D1AC3A-22BB-48DE-B930-AE45F2CBDF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781" y="2097088"/>
            <a:ext cx="5855855" cy="32285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C2C4A1-F1C0-4A47-B847-4249F8F8A420}"/>
              </a:ext>
            </a:extLst>
          </p:cNvPr>
          <p:cNvSpPr txBox="1"/>
          <p:nvPr/>
        </p:nvSpPr>
        <p:spPr>
          <a:xfrm>
            <a:off x="7791450" y="5791201"/>
            <a:ext cx="2026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How Scanners Work</a:t>
            </a:r>
          </a:p>
        </p:txBody>
      </p:sp>
    </p:spTree>
    <p:extLst>
      <p:ext uri="{BB962C8B-B14F-4D97-AF65-F5344CB8AC3E}">
        <p14:creationId xmlns:p14="http://schemas.microsoft.com/office/powerpoint/2010/main" val="33213956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EACF7-8C70-4C18-86C8-554EB5A1D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Epson perfection v600</a:t>
            </a:r>
          </a:p>
        </p:txBody>
      </p:sp>
      <p:pic>
        <p:nvPicPr>
          <p:cNvPr id="7" name="EpsonV600">
            <a:hlinkClick r:id="" action="ppaction://media"/>
            <a:extLst>
              <a:ext uri="{FF2B5EF4-FFF2-40B4-BE49-F238E27FC236}">
                <a16:creationId xmlns:a16="http://schemas.microsoft.com/office/drawing/2014/main" id="{212DA4D1-CBBB-45A0-9105-800363AD89A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63969" y="1687764"/>
            <a:ext cx="8651508" cy="486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353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08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EACF7-8C70-4C18-86C8-554EB5A1D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Epson perfection v600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4CE92-BB04-48C2-A545-E33F3EA62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4954588" cy="3541714"/>
          </a:xfrm>
        </p:spPr>
        <p:txBody>
          <a:bodyPr/>
          <a:lstStyle/>
          <a:p>
            <a:r>
              <a:rPr lang="en-US" dirty="0"/>
              <a:t>Photo scanning</a:t>
            </a:r>
          </a:p>
          <a:p>
            <a:r>
              <a:rPr lang="en-US" dirty="0"/>
              <a:t>Slide scanning</a:t>
            </a:r>
          </a:p>
          <a:p>
            <a:r>
              <a:rPr lang="en-US" dirty="0"/>
              <a:t>Film strip scanning</a:t>
            </a:r>
          </a:p>
        </p:txBody>
      </p:sp>
      <p:pic>
        <p:nvPicPr>
          <p:cNvPr id="5" name="Picture 4" descr="A picture containing indoor, table, sitting, object&#10;&#10;Description automatically generated">
            <a:extLst>
              <a:ext uri="{FF2B5EF4-FFF2-40B4-BE49-F238E27FC236}">
                <a16:creationId xmlns:a16="http://schemas.microsoft.com/office/drawing/2014/main" id="{ADD25E7B-7A70-4656-95EA-8BC42910D7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1014" y="2097087"/>
            <a:ext cx="5636020" cy="315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8156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EACF7-8C70-4C18-86C8-554EB5A1D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Epson perfection v600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4CE92-BB04-48C2-A545-E33F3EA62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4954588" cy="3541714"/>
          </a:xfrm>
        </p:spPr>
        <p:txBody>
          <a:bodyPr/>
          <a:lstStyle/>
          <a:p>
            <a:r>
              <a:rPr lang="en-US" dirty="0"/>
              <a:t>Photo scanning</a:t>
            </a:r>
          </a:p>
          <a:p>
            <a:r>
              <a:rPr lang="en-US" dirty="0"/>
              <a:t>Slide scanning</a:t>
            </a:r>
          </a:p>
          <a:p>
            <a:r>
              <a:rPr lang="en-US" dirty="0"/>
              <a:t>Film strip scanning</a:t>
            </a:r>
          </a:p>
        </p:txBody>
      </p:sp>
      <p:pic>
        <p:nvPicPr>
          <p:cNvPr id="6" name="Picture 5" descr="A silver and black computer that is open&#10;&#10;Description automatically generated">
            <a:extLst>
              <a:ext uri="{FF2B5EF4-FFF2-40B4-BE49-F238E27FC236}">
                <a16:creationId xmlns:a16="http://schemas.microsoft.com/office/drawing/2014/main" id="{83A89873-D2B5-4B39-AF9B-1973A5482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285" y="1357803"/>
            <a:ext cx="4501376" cy="4428228"/>
          </a:xfrm>
          <a:prstGeom prst="rect">
            <a:avLst/>
          </a:prstGeom>
        </p:spPr>
      </p:pic>
      <p:pic>
        <p:nvPicPr>
          <p:cNvPr id="10" name="Picture 9" descr="A close up of a stereo&#10;&#10;Description automatically generated">
            <a:extLst>
              <a:ext uri="{FF2B5EF4-FFF2-40B4-BE49-F238E27FC236}">
                <a16:creationId xmlns:a16="http://schemas.microsoft.com/office/drawing/2014/main" id="{38D6000B-491F-4F3E-9FA5-DF30800F9A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3275" y="1357803"/>
            <a:ext cx="4877395" cy="442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678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EACF7-8C70-4C18-86C8-554EB5A1D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Epson perfection v600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4CE92-BB04-48C2-A545-E33F3EA62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4954588" cy="3541714"/>
          </a:xfrm>
        </p:spPr>
        <p:txBody>
          <a:bodyPr/>
          <a:lstStyle/>
          <a:p>
            <a:r>
              <a:rPr lang="en-US" dirty="0"/>
              <a:t>Main features</a:t>
            </a:r>
          </a:p>
          <a:p>
            <a:r>
              <a:rPr lang="en-US" dirty="0"/>
              <a:t>Controls</a:t>
            </a:r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5AA67EC3-FD3F-4295-A6BF-02E9FD855F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868" y="1715582"/>
            <a:ext cx="6285714" cy="4609524"/>
          </a:xfrm>
          <a:prstGeom prst="rect">
            <a:avLst/>
          </a:prstGeom>
        </p:spPr>
      </p:pic>
      <p:pic>
        <p:nvPicPr>
          <p:cNvPr id="13" name="Picture 12" descr="A close up of electronics&#10;&#10;Description automatically generated">
            <a:extLst>
              <a:ext uri="{FF2B5EF4-FFF2-40B4-BE49-F238E27FC236}">
                <a16:creationId xmlns:a16="http://schemas.microsoft.com/office/drawing/2014/main" id="{8B7E10A7-EA04-4BFF-ACE8-90D702F73B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6570" y="1609968"/>
            <a:ext cx="4661007" cy="507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42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A2EE17-1554-4CFB-967D-FBA7F81AA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Photo scanners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301193-0F78-4BBE-BF93-C2E0DE466A1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Some photo scanners are especially designed to scan negatives and slides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0886D8-8555-4C0A-AF4A-C891FEA7B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641041"/>
            <a:ext cx="9155723" cy="2228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6354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DD3B11-4D6A-48E1-9BDC-6651A4D9C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Photo scanner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6D2A44-8862-4BB6-B668-0FBA83425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1800" b="1" dirty="0"/>
              <a:t>KODAK Mini Digital Film &amp; Slide Scanner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Film strips: 135, 126, 110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Output: JPEG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Save: USB to computer or SD card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 descr="A close up of a device&#10;&#10;Description automatically generated">
            <a:extLst>
              <a:ext uri="{FF2B5EF4-FFF2-40B4-BE49-F238E27FC236}">
                <a16:creationId xmlns:a16="http://schemas.microsoft.com/office/drawing/2014/main" id="{7AB932EF-CEE7-45AD-A739-9BB373696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082" y="914748"/>
            <a:ext cx="4751762" cy="475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67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DD3B11-4D6A-48E1-9BDC-6651A4D9C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Photo scanner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6D2A44-8862-4BB6-B668-0FBA83425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1800" b="1" dirty="0"/>
              <a:t>KODAK Mini Digital Film &amp; Slide Scanner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Film strips: 135, 126, 110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Output: JPEG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Save: USB to computer or SD card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Controls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 descr="A close up of a phone&#10;&#10;Description automatically generated">
            <a:extLst>
              <a:ext uri="{FF2B5EF4-FFF2-40B4-BE49-F238E27FC236}">
                <a16:creationId xmlns:a16="http://schemas.microsoft.com/office/drawing/2014/main" id="{E052CA1F-BB16-4A41-A440-D702C84925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152540"/>
            <a:ext cx="4718249" cy="41848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96522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DD3B11-4D6A-48E1-9BDC-6651A4D9C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Photo scanners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6D2A44-8862-4BB6-B668-0FBA83425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1800" b="1" dirty="0"/>
              <a:t>DIGITNOW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35mm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135 Slide&amp; Negatives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Photos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3 ½ / 2x5, 4x6, 5x7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Save to SD card or USB transfer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3" name="Picture 2" descr="A picture containing table, person, electronics, indoor&#10;&#10;Description automatically generated">
            <a:extLst>
              <a:ext uri="{FF2B5EF4-FFF2-40B4-BE49-F238E27FC236}">
                <a16:creationId xmlns:a16="http://schemas.microsoft.com/office/drawing/2014/main" id="{04B94D29-DBBE-49FA-A052-FB8EC5FFC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684" y="739829"/>
            <a:ext cx="4935916" cy="493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1995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9300D4-DF71-4103-A14C-279BA5947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350" y="1218871"/>
            <a:ext cx="3820660" cy="4091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1C3582C-2FF9-4050-9896-F649312FD7E4}"/>
              </a:ext>
            </a:extLst>
          </p:cNvPr>
          <p:cNvSpPr txBox="1"/>
          <p:nvPr/>
        </p:nvSpPr>
        <p:spPr>
          <a:xfrm>
            <a:off x="1608089" y="1187086"/>
            <a:ext cx="43243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/>
              <a:t>TIME</a:t>
            </a:r>
          </a:p>
          <a:p>
            <a:r>
              <a:rPr lang="en-US" sz="6600" b="1" dirty="0"/>
              <a:t>TO</a:t>
            </a:r>
          </a:p>
          <a:p>
            <a:r>
              <a:rPr lang="en-US" sz="6600" b="1" dirty="0"/>
              <a:t>GO</a:t>
            </a:r>
          </a:p>
          <a:p>
            <a:r>
              <a:rPr lang="en-US" sz="6600" b="1" dirty="0"/>
              <a:t>PAPERLESS</a:t>
            </a:r>
          </a:p>
        </p:txBody>
      </p:sp>
    </p:spTree>
    <p:extLst>
      <p:ext uri="{BB962C8B-B14F-4D97-AF65-F5344CB8AC3E}">
        <p14:creationId xmlns:p14="http://schemas.microsoft.com/office/powerpoint/2010/main" val="333097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3891393-071D-47C6-ABAD-85D7B53EC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Document scanners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EDF1A72-CDFF-4730-B873-B965136C6C1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A </a:t>
            </a:r>
            <a:r>
              <a:rPr lang="en-US" b="1" dirty="0"/>
              <a:t>document scanner</a:t>
            </a:r>
            <a:r>
              <a:rPr lang="en-US" dirty="0"/>
              <a:t> is a device that electronically copies content from printed pages and turns it into a computer digital file.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9300D4-DF71-4103-A14C-279BA5947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236" y="1218871"/>
            <a:ext cx="2801774" cy="3000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6672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E8802-7925-48C5-9910-799511B72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document scanners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C10D4BA-8C0C-4680-ABCF-116AE633C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4954588" cy="3541714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Quickly declutter your workspace</a:t>
            </a:r>
          </a:p>
          <a:p>
            <a:r>
              <a:rPr lang="en-US" dirty="0"/>
              <a:t>Create searchable PDF files</a:t>
            </a:r>
          </a:p>
          <a:p>
            <a:r>
              <a:rPr lang="en-US" dirty="0"/>
              <a:t>Double-sided scanning</a:t>
            </a:r>
          </a:p>
          <a:p>
            <a:r>
              <a:rPr lang="en-US" dirty="0"/>
              <a:t>50 sheet document feed</a:t>
            </a:r>
          </a:p>
          <a:p>
            <a:r>
              <a:rPr lang="en-US" dirty="0"/>
              <a:t>ORC </a:t>
            </a:r>
            <a:r>
              <a:rPr lang="en-US" sz="1800" dirty="0"/>
              <a:t>(Optical Character Recognition)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AC068C-DC0A-4F7B-8350-BE5A597FA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6693" y="991797"/>
            <a:ext cx="5278107" cy="5247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668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E8802-7925-48C5-9910-799511B72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FuJitsu</a:t>
            </a:r>
            <a:r>
              <a:rPr lang="en-US" b="1" dirty="0"/>
              <a:t> ScanSnap iX500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C10D4BA-8C0C-4680-ABCF-116AE633C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3237156" cy="3541714"/>
          </a:xfrm>
        </p:spPr>
        <p:txBody>
          <a:bodyPr/>
          <a:lstStyle/>
          <a:p>
            <a:r>
              <a:rPr lang="en-US" dirty="0"/>
              <a:t>ScanSnap iX500</a:t>
            </a:r>
          </a:p>
          <a:p>
            <a:endParaRPr lang="en-US" dirty="0"/>
          </a:p>
        </p:txBody>
      </p:sp>
      <p:pic>
        <p:nvPicPr>
          <p:cNvPr id="3" name="ix500">
            <a:hlinkClick r:id="" action="ppaction://media"/>
            <a:extLst>
              <a:ext uri="{FF2B5EF4-FFF2-40B4-BE49-F238E27FC236}">
                <a16:creationId xmlns:a16="http://schemas.microsoft.com/office/drawing/2014/main" id="{E46EB421-1944-48BD-BDCC-8F7382CD39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07584" y="1871900"/>
            <a:ext cx="6655326" cy="3737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62AE6F85-F650-4808-9FE5-CC8E1DEF77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890" y="109714"/>
            <a:ext cx="1017608" cy="101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420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5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E8802-7925-48C5-9910-799511B72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document scanners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C10D4BA-8C0C-4680-ABCF-116AE633C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4954588" cy="3541714"/>
          </a:xfrm>
        </p:spPr>
        <p:txBody>
          <a:bodyPr/>
          <a:lstStyle/>
          <a:p>
            <a:r>
              <a:rPr lang="en-US" dirty="0"/>
              <a:t>Double-sided scanning</a:t>
            </a:r>
          </a:p>
          <a:p>
            <a:r>
              <a:rPr lang="en-US" dirty="0"/>
              <a:t>50 sheet document feed</a:t>
            </a:r>
          </a:p>
          <a:p>
            <a:r>
              <a:rPr lang="en-US" dirty="0"/>
              <a:t>Scan to cloud accounts</a:t>
            </a:r>
          </a:p>
          <a:p>
            <a:r>
              <a:rPr lang="en-US" dirty="0"/>
              <a:t>WiFi scan to smartphone/tablets</a:t>
            </a:r>
          </a:p>
          <a:p>
            <a:endParaRPr lang="en-US" dirty="0"/>
          </a:p>
        </p:txBody>
      </p:sp>
      <p:pic>
        <p:nvPicPr>
          <p:cNvPr id="4" name="Picture 3" descr="A picture containing indoor, computer&#10;&#10;Description automatically generated">
            <a:extLst>
              <a:ext uri="{FF2B5EF4-FFF2-40B4-BE49-F238E27FC236}">
                <a16:creationId xmlns:a16="http://schemas.microsoft.com/office/drawing/2014/main" id="{96CC4853-0228-4F87-8DAD-FC465BBB4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0146" y="1357803"/>
            <a:ext cx="6113657" cy="447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418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E8802-7925-48C5-9910-799511B72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FuJitsu</a:t>
            </a:r>
            <a:r>
              <a:rPr lang="en-US" b="1" dirty="0"/>
              <a:t> ScanSnap iX500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C10D4BA-8C0C-4680-ABCF-116AE633C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4954588" cy="354171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 descr="A close up of a computer&#10;&#10;Description automatically generated">
            <a:extLst>
              <a:ext uri="{FF2B5EF4-FFF2-40B4-BE49-F238E27FC236}">
                <a16:creationId xmlns:a16="http://schemas.microsoft.com/office/drawing/2014/main" id="{38672134-33CD-4E58-993F-C04D558F0C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5852" y="2824031"/>
            <a:ext cx="5185517" cy="2967170"/>
          </a:xfrm>
          <a:prstGeom prst="rect">
            <a:avLst/>
          </a:prstGeom>
        </p:spPr>
      </p:pic>
      <p:pic>
        <p:nvPicPr>
          <p:cNvPr id="9" name="Picture 8" descr="A computer sitting on a table&#10;&#10;Description automatically generated">
            <a:extLst>
              <a:ext uri="{FF2B5EF4-FFF2-40B4-BE49-F238E27FC236}">
                <a16:creationId xmlns:a16="http://schemas.microsoft.com/office/drawing/2014/main" id="{D4D02306-1D75-4F50-83FD-3655742901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8764" y="618518"/>
            <a:ext cx="5022605" cy="5172683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25DC80F6-1ADC-43F4-9505-F37DAABB62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890" y="109714"/>
            <a:ext cx="1017608" cy="101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15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E8802-7925-48C5-9910-799511B72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FuJitsu</a:t>
            </a:r>
            <a:r>
              <a:rPr lang="en-US" b="1" dirty="0"/>
              <a:t> ScanSnap iX500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C10D4BA-8C0C-4680-ABCF-116AE633C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954587" cy="3541714"/>
          </a:xfrm>
        </p:spPr>
        <p:txBody>
          <a:bodyPr/>
          <a:lstStyle/>
          <a:p>
            <a:r>
              <a:rPr lang="en-US" dirty="0"/>
              <a:t>PDF or JPEG</a:t>
            </a:r>
          </a:p>
          <a:p>
            <a:r>
              <a:rPr lang="en-US" dirty="0"/>
              <a:t>One touch scanning</a:t>
            </a:r>
          </a:p>
          <a:p>
            <a:r>
              <a:rPr lang="en-US" dirty="0"/>
              <a:t>Scan wireless to: </a:t>
            </a:r>
          </a:p>
          <a:p>
            <a:pPr lvl="1"/>
            <a:r>
              <a:rPr lang="en-US" dirty="0"/>
              <a:t>PC, Smartphone or tablet</a:t>
            </a:r>
          </a:p>
          <a:p>
            <a:r>
              <a:rPr lang="en-US" dirty="0"/>
              <a:t>50 sheet Automatic Document Feed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5" name="Picture 4" descr="A close up of a computer&#10;&#10;Description automatically generated">
            <a:extLst>
              <a:ext uri="{FF2B5EF4-FFF2-40B4-BE49-F238E27FC236}">
                <a16:creationId xmlns:a16="http://schemas.microsoft.com/office/drawing/2014/main" id="{C7842402-DF96-4D5D-9AE5-1ECF38F3E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3765" y="1193021"/>
            <a:ext cx="3796688" cy="4635095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9733F133-AE1C-4D15-B76A-4D61E9D5ED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890" y="109714"/>
            <a:ext cx="1017608" cy="101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6719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E8802-7925-48C5-9910-799511B72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FuJitsu</a:t>
            </a:r>
            <a:r>
              <a:rPr lang="en-US" b="1" dirty="0"/>
              <a:t> ScanSnap iX500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C10D4BA-8C0C-4680-ABCF-116AE633C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954587" cy="3541714"/>
          </a:xfrm>
        </p:spPr>
        <p:txBody>
          <a:bodyPr>
            <a:normAutofit/>
          </a:bodyPr>
          <a:lstStyle/>
          <a:p>
            <a:r>
              <a:rPr lang="en-US" b="1" dirty="0"/>
              <a:t>Applications</a:t>
            </a:r>
          </a:p>
          <a:p>
            <a:pPr lvl="1"/>
            <a:r>
              <a:rPr lang="en-US" dirty="0"/>
              <a:t>Folders</a:t>
            </a:r>
          </a:p>
          <a:p>
            <a:pPr lvl="1"/>
            <a:r>
              <a:rPr lang="en-US" dirty="0" err="1"/>
              <a:t>CardMinder</a:t>
            </a:r>
            <a:endParaRPr lang="en-US" dirty="0"/>
          </a:p>
          <a:p>
            <a:pPr lvl="1"/>
            <a:r>
              <a:rPr lang="en-US" dirty="0"/>
              <a:t>Email</a:t>
            </a:r>
          </a:p>
          <a:p>
            <a:pPr lvl="1"/>
            <a:r>
              <a:rPr lang="en-US" dirty="0"/>
              <a:t>Mobile</a:t>
            </a:r>
          </a:p>
          <a:p>
            <a:pPr lvl="1"/>
            <a:r>
              <a:rPr lang="en-US" dirty="0"/>
              <a:t>Dropbox</a:t>
            </a:r>
          </a:p>
          <a:p>
            <a:pPr lvl="1"/>
            <a:r>
              <a:rPr lang="en-US" dirty="0"/>
              <a:t>Google Docs</a:t>
            </a:r>
          </a:p>
          <a:p>
            <a:pPr lvl="1"/>
            <a:r>
              <a:rPr lang="en-US" dirty="0"/>
              <a:t>Evernotes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6265F28D-7475-43C5-82E5-E9DF886EB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129" y="1727199"/>
            <a:ext cx="5556465" cy="3956203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DF4D0B74-395B-4A8F-8D1F-F36B7F028D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890" y="109714"/>
            <a:ext cx="1017608" cy="101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08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E8802-7925-48C5-9910-799511B72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FuJitsu</a:t>
            </a:r>
            <a:r>
              <a:rPr lang="en-US" b="1" dirty="0"/>
              <a:t> ScanSnap iX500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C10D4BA-8C0C-4680-ABCF-116AE633C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954587" cy="3541714"/>
          </a:xfrm>
        </p:spPr>
        <p:txBody>
          <a:bodyPr/>
          <a:lstStyle/>
          <a:p>
            <a:r>
              <a:rPr lang="en-US" b="1" dirty="0"/>
              <a:t>Organizing</a:t>
            </a:r>
          </a:p>
          <a:p>
            <a:pPr lvl="1"/>
            <a:r>
              <a:rPr lang="en-US" dirty="0"/>
              <a:t>Filing</a:t>
            </a:r>
          </a:p>
          <a:p>
            <a:pPr lvl="2"/>
            <a:r>
              <a:rPr lang="en-US" dirty="0"/>
              <a:t>Folders</a:t>
            </a:r>
          </a:p>
          <a:p>
            <a:pPr lvl="2"/>
            <a:r>
              <a:rPr lang="en-US" dirty="0"/>
              <a:t>Renaming files/folders</a:t>
            </a:r>
          </a:p>
          <a:p>
            <a:pPr lvl="1"/>
            <a:r>
              <a:rPr lang="en-US" dirty="0"/>
              <a:t>Viewing</a:t>
            </a:r>
          </a:p>
          <a:p>
            <a:pPr lvl="1"/>
            <a:r>
              <a:rPr lang="en-US" dirty="0"/>
              <a:t>Searching</a:t>
            </a:r>
          </a:p>
          <a:p>
            <a:pPr lvl="1"/>
            <a:r>
              <a:rPr lang="en-US" dirty="0"/>
              <a:t>Printing</a:t>
            </a:r>
          </a:p>
          <a:p>
            <a:pPr lvl="1"/>
            <a:r>
              <a:rPr lang="en-US" dirty="0"/>
              <a:t>Emailing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24CB9ADF-C45A-4F5C-9089-6B8F21166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3916" y="1714386"/>
            <a:ext cx="5455455" cy="4006136"/>
          </a:xfrm>
          <a:prstGeom prst="rect">
            <a:avLst/>
          </a:prstGeom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EC6C10DF-2313-47B7-82D8-75222E7FFC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890" y="109714"/>
            <a:ext cx="1017608" cy="1017608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D833D78D-B97A-437E-91CB-907F02B07D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3916" y="1740014"/>
            <a:ext cx="5455456" cy="398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57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A9F6D-4B5D-4B0E-9CCA-B68C64CFF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2-in-1 scanner printers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FD153C-478A-4D0C-8375-BF6F5C383E3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A MFPs multi-functional all-in-one  devices generally include a scanner, printer and fax. They are capable of scanning photos, documents and printing or saving to a computer or flash drive.</a:t>
            </a:r>
          </a:p>
        </p:txBody>
      </p:sp>
    </p:spTree>
    <p:extLst>
      <p:ext uri="{BB962C8B-B14F-4D97-AF65-F5344CB8AC3E}">
        <p14:creationId xmlns:p14="http://schemas.microsoft.com/office/powerpoint/2010/main" val="2608603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6DB6F-6F6F-4153-8832-3CC7F5B64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705" y="609602"/>
            <a:ext cx="3856037" cy="1639884"/>
          </a:xfrm>
        </p:spPr>
        <p:txBody>
          <a:bodyPr/>
          <a:lstStyle/>
          <a:p>
            <a:r>
              <a:rPr lang="en-US" b="1" dirty="0"/>
              <a:t>HP Officejet 8740</a:t>
            </a:r>
          </a:p>
        </p:txBody>
      </p:sp>
      <p:pic>
        <p:nvPicPr>
          <p:cNvPr id="13" name="Content Placeholder 12" descr="A picture containing printer, electronics, car, sitting&#10;&#10;Description automatically generated">
            <a:extLst>
              <a:ext uri="{FF2B5EF4-FFF2-40B4-BE49-F238E27FC236}">
                <a16:creationId xmlns:a16="http://schemas.microsoft.com/office/drawing/2014/main" id="{BCECD4F7-786E-44EB-AD6C-40E2B58B36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35948" y="1695450"/>
            <a:ext cx="5457825" cy="4095750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B9EC593-5EA6-43FE-B3EA-A22AB8C245D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Copy, Print, Scan, Fax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Wireless Printing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Two-sided duplex printing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500 sheet paper capacity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Scanning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2-sided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Scan to USB drive/network drive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Color touchscreen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 paper trays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Auto document feed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Scan to USB</a:t>
            </a:r>
          </a:p>
        </p:txBody>
      </p:sp>
      <p:pic>
        <p:nvPicPr>
          <p:cNvPr id="4" name="Picture 3" descr="A close up of a printer&#10;&#10;Description automatically generated">
            <a:extLst>
              <a:ext uri="{FF2B5EF4-FFF2-40B4-BE49-F238E27FC236}">
                <a16:creationId xmlns:a16="http://schemas.microsoft.com/office/drawing/2014/main" id="{6CFE1964-DD05-42BF-BF65-AB0201FAC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2555" y="761882"/>
            <a:ext cx="5471218" cy="5334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75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6DB6F-6F6F-4153-8832-3CC7F5B64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HP Officejet 8740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B9EC593-5EA6-43FE-B3EA-A22AB8C245D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Copy, Print, Scan, Fax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Wireless Printing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Two-sided duplex printing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500 sheet paper capacity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Color touchscreen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 paper trays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Auto document feed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Content Placeholder 5" descr="A picture containing electronics, printer, table&#10;&#10;Description automatically generated">
            <a:extLst>
              <a:ext uri="{FF2B5EF4-FFF2-40B4-BE49-F238E27FC236}">
                <a16:creationId xmlns:a16="http://schemas.microsoft.com/office/drawing/2014/main" id="{244C20C5-A51F-4A0F-9120-EAAF7CA574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67934" y="829469"/>
            <a:ext cx="5277361" cy="5199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6282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52BAD-C79C-4794-8E93-CF825D740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Mobile printing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E100E05-F23C-491F-A487-4454DFB8E9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22900" y="1855679"/>
            <a:ext cx="5891213" cy="31466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99D12-04BF-4C1A-A4C3-1C106A0B63F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Smartphone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Tablet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469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90DB1A3-14B9-4837-9636-35AD266F4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3d scanners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89B8E31-4615-44F0-AA8B-BA88762142D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A close up of electronics&#10;&#10;Description automatically generated">
            <a:extLst>
              <a:ext uri="{FF2B5EF4-FFF2-40B4-BE49-F238E27FC236}">
                <a16:creationId xmlns:a16="http://schemas.microsoft.com/office/drawing/2014/main" id="{98C516BF-268D-46D4-879E-3B06CC611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6589" y="931631"/>
            <a:ext cx="2996844" cy="249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655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AE58B73-9A43-4BBC-8E9B-70E859295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Hp sprout</a:t>
            </a:r>
          </a:p>
        </p:txBody>
      </p:sp>
      <p:pic>
        <p:nvPicPr>
          <p:cNvPr id="2" name="HP-Video-Sprout-5-720p">
            <a:hlinkClick r:id="" action="ppaction://media"/>
            <a:extLst>
              <a:ext uri="{FF2B5EF4-FFF2-40B4-BE49-F238E27FC236}">
                <a16:creationId xmlns:a16="http://schemas.microsoft.com/office/drawing/2014/main" id="{3EB5BFA9-6340-46A4-B882-BE6D605DF4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345024" y="1155088"/>
            <a:ext cx="8085021" cy="4547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380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2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AE58B73-9A43-4BBC-8E9B-70E859295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Hp sprout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7BC39E4-68DF-4C1F-88A2-FDEB8882F7C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All-in-one PC desktop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Dual-touchscreen PC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3D scanner/document scanner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Touch mat/scanner bed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3" name="Picture 12" descr="A computer on a table&#10;&#10;Description automatically generated">
            <a:extLst>
              <a:ext uri="{FF2B5EF4-FFF2-40B4-BE49-F238E27FC236}">
                <a16:creationId xmlns:a16="http://schemas.microsoft.com/office/drawing/2014/main" id="{CBADC01D-7AF5-41B4-AA5B-6A4428990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2104" y="1265381"/>
            <a:ext cx="4141828" cy="398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894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F5AB2231-ED9F-42A2-90EC-4F21DCDAB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624" y="696659"/>
            <a:ext cx="10030567" cy="54646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6352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584CE85-BA6A-489C-BB85-B746443DC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HP Sprout Pro g2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964077E-C8E6-48BB-B672-29BD1D3F13F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23.8” Multi-Touch</a:t>
            </a:r>
          </a:p>
          <a:p>
            <a:r>
              <a:rPr lang="en-US" dirty="0"/>
              <a:t>2.9 GHz Intel i7-7700T Quad-Core</a:t>
            </a:r>
          </a:p>
          <a:p>
            <a:r>
              <a:rPr lang="en-US" dirty="0"/>
              <a:t>32GB RAM</a:t>
            </a:r>
          </a:p>
          <a:p>
            <a:r>
              <a:rPr lang="en-US" dirty="0"/>
              <a:t>GPU – NVIDA GeForce GTX M </a:t>
            </a:r>
          </a:p>
        </p:txBody>
      </p:sp>
      <p:pic>
        <p:nvPicPr>
          <p:cNvPr id="14" name="Picture 13" descr="A screen shot of a computer&#10;&#10;Description automatically generated">
            <a:extLst>
              <a:ext uri="{FF2B5EF4-FFF2-40B4-BE49-F238E27FC236}">
                <a16:creationId xmlns:a16="http://schemas.microsoft.com/office/drawing/2014/main" id="{D4C93ABB-EC3B-4FCE-83BB-84FCB59BDF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339" y="1772569"/>
            <a:ext cx="4740462" cy="449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115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372C1-D417-43B9-AEC8-07B45E18C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Organize</a:t>
            </a:r>
          </a:p>
        </p:txBody>
      </p:sp>
      <p:pic>
        <p:nvPicPr>
          <p:cNvPr id="6" name="Content Placeholder 5" descr="A close up of a sign&#10;&#10;Description automatically generated">
            <a:extLst>
              <a:ext uri="{FF2B5EF4-FFF2-40B4-BE49-F238E27FC236}">
                <a16:creationId xmlns:a16="http://schemas.microsoft.com/office/drawing/2014/main" id="{4E5FADD8-7E27-4453-8F05-68523F85E17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161332" y="1673851"/>
            <a:ext cx="2639768" cy="44592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05CF34-B736-4F2B-B3F0-C07D01D7C9CA}"/>
              </a:ext>
            </a:extLst>
          </p:cNvPr>
          <p:cNvSpPr txBox="1"/>
          <p:nvPr/>
        </p:nvSpPr>
        <p:spPr>
          <a:xfrm>
            <a:off x="1333500" y="1788151"/>
            <a:ext cx="40386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Documents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Birth certificates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Deeds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Photos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Family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Travel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Finance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Bills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Taxes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Home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Insurance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Repairs</a:t>
            </a:r>
          </a:p>
          <a:p>
            <a:endParaRPr lang="en-US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4185ACBB-C4E0-45FD-8CBA-9EC82921B3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4550" y="1602814"/>
            <a:ext cx="3966872" cy="4247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393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31824E-4CF3-49DE-9508-2BFECFA21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Resources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C95FB2D4-8324-49DE-BBFB-1492521F85E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4818" r="14818"/>
          <a:stretch>
            <a:fillRect/>
          </a:stretch>
        </p:blipFill>
        <p:spPr/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96EE60-9D00-44B7-88F7-231759ACB23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Fujitsu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SnapScan</a:t>
            </a:r>
            <a:r>
              <a:rPr lang="en-US" dirty="0"/>
              <a:t> iX500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VuPoint</a:t>
            </a:r>
            <a:r>
              <a:rPr lang="en-US" b="1" dirty="0"/>
              <a:t> </a:t>
            </a:r>
            <a:r>
              <a:rPr lang="en-US" b="1" dirty="0" err="1"/>
              <a:t>Soutions</a:t>
            </a:r>
            <a:endParaRPr lang="en-US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Magic Wand Portable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IRIScan</a:t>
            </a:r>
            <a:r>
              <a:rPr lang="en-US" dirty="0"/>
              <a:t> Desk 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Epson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V600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HP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HP </a:t>
            </a:r>
            <a:r>
              <a:rPr lang="en-US" dirty="0" err="1"/>
              <a:t>OfficeJet</a:t>
            </a:r>
            <a:r>
              <a:rPr lang="en-US" dirty="0"/>
              <a:t> Pro 8740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Sprout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9592DF-F81D-4DAA-BA44-D0DF1893BFB8}"/>
              </a:ext>
            </a:extLst>
          </p:cNvPr>
          <p:cNvSpPr txBox="1"/>
          <p:nvPr/>
        </p:nvSpPr>
        <p:spPr>
          <a:xfrm>
            <a:off x="7715250" y="4752975"/>
            <a:ext cx="3133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Scan it!</a:t>
            </a:r>
          </a:p>
        </p:txBody>
      </p:sp>
    </p:spTree>
    <p:extLst>
      <p:ext uri="{BB962C8B-B14F-4D97-AF65-F5344CB8AC3E}">
        <p14:creationId xmlns:p14="http://schemas.microsoft.com/office/powerpoint/2010/main" val="40305791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hats-All-Folks-HD-720p">
            <a:hlinkClick r:id="" action="ppaction://media"/>
            <a:extLst>
              <a:ext uri="{FF2B5EF4-FFF2-40B4-BE49-F238E27FC236}">
                <a16:creationId xmlns:a16="http://schemas.microsoft.com/office/drawing/2014/main" id="{F3444EA1-59B9-4CBA-A608-48949BBA6B9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654" y="772118"/>
            <a:ext cx="9446691" cy="5313764"/>
          </a:xfrm>
          <a:prstGeom prst="rect">
            <a:avLst/>
          </a:prstGeom>
          <a:solidFill>
            <a:srgbClr val="4F81BD"/>
          </a:solidFill>
          <a:ln>
            <a:noFill/>
          </a:ln>
          <a:effectLst>
            <a:innerShdw blurRad="469900">
              <a:srgbClr val="000000">
                <a:alpha val="86000"/>
              </a:srgbClr>
            </a:innerShdw>
          </a:effectLst>
          <a:scene3d>
            <a:camera prst="orthographicFront"/>
            <a:lightRig rig="soft" dir="t"/>
          </a:scene3d>
          <a:sp3d/>
        </p:spPr>
      </p:pic>
    </p:spTree>
    <p:extLst>
      <p:ext uri="{BB962C8B-B14F-4D97-AF65-F5344CB8AC3E}">
        <p14:creationId xmlns:p14="http://schemas.microsoft.com/office/powerpoint/2010/main" val="93417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7CF7C80-9D19-4894-8DAF-6C429E056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9863" y="4663419"/>
            <a:ext cx="4160548" cy="1002290"/>
          </a:xfrm>
        </p:spPr>
        <p:txBody>
          <a:bodyPr>
            <a:normAutofit/>
          </a:bodyPr>
          <a:lstStyle/>
          <a:p>
            <a:r>
              <a:rPr lang="en-US" sz="4000" b="1" dirty="0"/>
              <a:t>Any questions</a:t>
            </a:r>
          </a:p>
        </p:txBody>
      </p:sp>
      <p:pic>
        <p:nvPicPr>
          <p:cNvPr id="11" name="Picture 10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0C4D1ABE-7F58-4017-A927-F732228ED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589" y="1192290"/>
            <a:ext cx="5815445" cy="44734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7487A25-0EF5-4FAE-AA9E-90AC1F299B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3437" y="1016001"/>
            <a:ext cx="3920836" cy="392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37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B8AD6CCD-3BF5-42F4-84F9-F4A8662CA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96" y="663041"/>
            <a:ext cx="10581685" cy="5952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4645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04434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2777</TotalTime>
  <Words>1190</Words>
  <Application>Microsoft Office PowerPoint</Application>
  <PresentationFormat>Widescreen</PresentationFormat>
  <Paragraphs>402</Paragraphs>
  <Slides>57</Slides>
  <Notes>42</Notes>
  <HiddenSlides>0</HiddenSlides>
  <MMClips>8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1" baseType="lpstr">
      <vt:lpstr>Arial</vt:lpstr>
      <vt:lpstr>Calibri</vt:lpstr>
      <vt:lpstr>Tw Cen MT</vt:lpstr>
      <vt:lpstr>Circuit</vt:lpstr>
      <vt:lpstr>PowerPoint Presentation</vt:lpstr>
      <vt:lpstr>Scanners</vt:lpstr>
      <vt:lpstr>PowerPoint Presentation</vt:lpstr>
      <vt:lpstr>PowerPoint Presentation</vt:lpstr>
      <vt:lpstr>PowerPoint Presentation</vt:lpstr>
      <vt:lpstr>Buried in clutter</vt:lpstr>
      <vt:lpstr>Scan it!</vt:lpstr>
      <vt:lpstr>scanners</vt:lpstr>
      <vt:lpstr>Def: Scanners</vt:lpstr>
      <vt:lpstr>Hand scanners</vt:lpstr>
      <vt:lpstr>Vupoint magic wand</vt:lpstr>
      <vt:lpstr>PowerPoint Presentation</vt:lpstr>
      <vt:lpstr>Vupoint magic wand</vt:lpstr>
      <vt:lpstr>Vupoint magic wand</vt:lpstr>
      <vt:lpstr>Vupoint magic wand</vt:lpstr>
      <vt:lpstr>Vupoint magic wand</vt:lpstr>
      <vt:lpstr>Vupoint magic wand</vt:lpstr>
      <vt:lpstr>Desktop camera Scanner</vt:lpstr>
      <vt:lpstr>Desktop camera Scanner</vt:lpstr>
      <vt:lpstr>Desktop camera Scanner</vt:lpstr>
      <vt:lpstr>Desktop camera Scanner</vt:lpstr>
      <vt:lpstr>Desktop camera Scanner</vt:lpstr>
      <vt:lpstr>Desktop camera Scanner</vt:lpstr>
      <vt:lpstr>Flatbed scanners</vt:lpstr>
      <vt:lpstr>Flatbed scanners</vt:lpstr>
      <vt:lpstr>Epson perfection v600</vt:lpstr>
      <vt:lpstr>Epson perfection v600</vt:lpstr>
      <vt:lpstr>Epson perfection v600</vt:lpstr>
      <vt:lpstr>Epson perfection v600</vt:lpstr>
      <vt:lpstr>Photo scanners</vt:lpstr>
      <vt:lpstr>Photo scanner</vt:lpstr>
      <vt:lpstr>Photo scanner</vt:lpstr>
      <vt:lpstr>Photo scanners</vt:lpstr>
      <vt:lpstr>PowerPoint Presentation</vt:lpstr>
      <vt:lpstr>Document scanners</vt:lpstr>
      <vt:lpstr>document scanners</vt:lpstr>
      <vt:lpstr>FuJitsu ScanSnap iX500</vt:lpstr>
      <vt:lpstr>document scanners</vt:lpstr>
      <vt:lpstr>FuJitsu ScanSnap iX500</vt:lpstr>
      <vt:lpstr>FuJitsu ScanSnap iX500</vt:lpstr>
      <vt:lpstr>FuJitsu ScanSnap iX500</vt:lpstr>
      <vt:lpstr>FuJitsu ScanSnap iX500</vt:lpstr>
      <vt:lpstr>2-in-1 scanner printers</vt:lpstr>
      <vt:lpstr>HP Officejet 8740</vt:lpstr>
      <vt:lpstr>HP Officejet 8740</vt:lpstr>
      <vt:lpstr>Mobile printing</vt:lpstr>
      <vt:lpstr>3d scanners</vt:lpstr>
      <vt:lpstr>Hp sprout</vt:lpstr>
      <vt:lpstr>Hp sprout</vt:lpstr>
      <vt:lpstr>PowerPoint Presentation</vt:lpstr>
      <vt:lpstr>HP Sprout Pro g2</vt:lpstr>
      <vt:lpstr>Organize</vt:lpstr>
      <vt:lpstr>Resources</vt:lpstr>
      <vt:lpstr>PowerPoint Presentation</vt:lpstr>
      <vt:lpstr>Any questions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Scanners</dc:title>
  <dc:creator>Dwight Johnson</dc:creator>
  <cp:lastModifiedBy>Dwight Johnson</cp:lastModifiedBy>
  <cp:revision>106</cp:revision>
  <dcterms:created xsi:type="dcterms:W3CDTF">2019-05-20T19:29:20Z</dcterms:created>
  <dcterms:modified xsi:type="dcterms:W3CDTF">2019-10-11T10:27:15Z</dcterms:modified>
</cp:coreProperties>
</file>